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3" r:id="rId2"/>
    <p:sldId id="267" r:id="rId3"/>
    <p:sldId id="266" r:id="rId4"/>
    <p:sldId id="256" r:id="rId5"/>
    <p:sldId id="258" r:id="rId6"/>
    <p:sldId id="260" r:id="rId7"/>
    <p:sldId id="262" r:id="rId8"/>
    <p:sldId id="265" r:id="rId9"/>
    <p:sldId id="264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5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24"/>
    <p:restoredTop sz="93025"/>
  </p:normalViewPr>
  <p:slideViewPr>
    <p:cSldViewPr snapToGrid="0" snapToObjects="1">
      <p:cViewPr varScale="1">
        <p:scale>
          <a:sx n="88" d="100"/>
          <a:sy n="88" d="100"/>
        </p:scale>
        <p:origin x="20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/as/Downloads/Archief/Prive/Woonomgeving/Buurtvereniging/Enquete%20buurtvereniging%2020190917%20rev%20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Users/as/Downloads/Archief/Prive/Woonomgeving/Buurtvereniging/Enquete%20buurtvereniging%2020190917%20rev%20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/Users/as/Downloads/Archief/Prive/Woonomgeving/Buurtvereniging/Enquete%20buurtvereniging%2020190917%20rev%20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//Users/as/Downloads/Archief/Prive/Woonomgeving/Buurtvereniging/Enquete%20buurtvereniging%2020190917%20rev%20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file:////Users/as/Downloads/Archief/Prive/Woonomgeving/Buurtvereniging/Enquete%20buurtvereniging%2020190917%20rev%20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oleObject" Target="file:////Users/as/Downloads/Archief/Prive/Woonomgeving/Buurtvereniging/Enquete%20buurtvereniging%2020190917%20rev%20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oleObject" Target="file:////Users/as/Downloads/Archief/Prive/Woonomgeving/Buurtvereniging/Enquete%20buurtvereniging%2020190917%20rev%20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microsoft.com/office/2011/relationships/chartStyle" Target="style8.xml"/><Relationship Id="rId2" Type="http://schemas.microsoft.com/office/2011/relationships/chartColorStyle" Target="colors8.xml"/><Relationship Id="rId3" Type="http://schemas.openxmlformats.org/officeDocument/2006/relationships/oleObject" Target="file:////Users/as/Downloads/Archief/Prive/Woonomgeving/Buurtvereniging/Enquete%20buurtvereniging%2020190917%20rev%20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b="1" dirty="0" smtClean="0">
                <a:solidFill>
                  <a:schemeClr val="bg1">
                    <a:lumMod val="50000"/>
                  </a:schemeClr>
                </a:solidFill>
              </a:rPr>
              <a:t>Respons</a:t>
            </a:r>
            <a:r>
              <a:rPr lang="nl-NL" b="1" baseline="0" dirty="0" smtClean="0">
                <a:solidFill>
                  <a:schemeClr val="bg1">
                    <a:lumMod val="50000"/>
                  </a:schemeClr>
                </a:solidFill>
              </a:rPr>
              <a:t> per straat</a:t>
            </a:r>
            <a:endParaRPr lang="nl-NL" b="1" dirty="0">
              <a:solidFill>
                <a:schemeClr val="bg1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404282200142218"/>
          <c:y val="0.001464433385388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641286633406786"/>
          <c:y val="0.0189415076576588"/>
          <c:w val="0.904664208656415"/>
          <c:h val="0.91494582845573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Blad1!$M$77</c:f>
              <c:strCache>
                <c:ptCount val="1"/>
                <c:pt idx="0">
                  <c:v>Ingevuld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Blad1!$L$78:$L$81</c:f>
              <c:strCache>
                <c:ptCount val="4"/>
                <c:pt idx="0">
                  <c:v>Zandpoort</c:v>
                </c:pt>
                <c:pt idx="1">
                  <c:v>Bergschild</c:v>
                </c:pt>
                <c:pt idx="2">
                  <c:v>Menstraat</c:v>
                </c:pt>
                <c:pt idx="3">
                  <c:v>Rijkmanstraat</c:v>
                </c:pt>
              </c:strCache>
            </c:strRef>
          </c:cat>
          <c:val>
            <c:numRef>
              <c:f>Blad1!$M$78:$M$81</c:f>
              <c:numCache>
                <c:formatCode>0.0%</c:formatCode>
                <c:ptCount val="4"/>
                <c:pt idx="0">
                  <c:v>0.136363636363636</c:v>
                </c:pt>
                <c:pt idx="1">
                  <c:v>0.45</c:v>
                </c:pt>
                <c:pt idx="2">
                  <c:v>0.833333333333333</c:v>
                </c:pt>
                <c:pt idx="3">
                  <c:v>0.518518518518518</c:v>
                </c:pt>
              </c:numCache>
            </c:numRef>
          </c:val>
        </c:ser>
        <c:ser>
          <c:idx val="1"/>
          <c:order val="1"/>
          <c:tx>
            <c:strRef>
              <c:f>Blad1!$N$77</c:f>
              <c:strCache>
                <c:ptCount val="1"/>
                <c:pt idx="0">
                  <c:v>Niet ingevuld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Blad1!$L$78:$L$81</c:f>
              <c:strCache>
                <c:ptCount val="4"/>
                <c:pt idx="0">
                  <c:v>Zandpoort</c:v>
                </c:pt>
                <c:pt idx="1">
                  <c:v>Bergschild</c:v>
                </c:pt>
                <c:pt idx="2">
                  <c:v>Menstraat</c:v>
                </c:pt>
                <c:pt idx="3">
                  <c:v>Rijkmanstraat</c:v>
                </c:pt>
              </c:strCache>
            </c:strRef>
          </c:cat>
          <c:val>
            <c:numRef>
              <c:f>Blad1!$N$78:$N$81</c:f>
              <c:numCache>
                <c:formatCode>0.0%</c:formatCode>
                <c:ptCount val="4"/>
                <c:pt idx="0">
                  <c:v>0.863636363636364</c:v>
                </c:pt>
                <c:pt idx="1">
                  <c:v>0.55</c:v>
                </c:pt>
                <c:pt idx="2">
                  <c:v>0.166666666666667</c:v>
                </c:pt>
                <c:pt idx="3">
                  <c:v>0.481481481481481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72612832"/>
        <c:axId val="1370195280"/>
        <c:axId val="0"/>
      </c:bar3DChart>
      <c:catAx>
        <c:axId val="137261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370195280"/>
        <c:crosses val="autoZero"/>
        <c:auto val="1"/>
        <c:lblAlgn val="ctr"/>
        <c:lblOffset val="100"/>
        <c:noMultiLvlLbl val="0"/>
      </c:catAx>
      <c:valAx>
        <c:axId val="1370195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37261283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6567427621578"/>
          <c:y val="0.86593523744974"/>
          <c:w val="0.286864955737292"/>
          <c:h val="0.065092746995169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b="1" dirty="0" smtClean="0">
                <a:solidFill>
                  <a:schemeClr val="bg1">
                    <a:lumMod val="50000"/>
                  </a:schemeClr>
                </a:solidFill>
              </a:rPr>
              <a:t>Overall</a:t>
            </a:r>
            <a:r>
              <a:rPr lang="nl-NL" b="1" baseline="0" dirty="0" smtClean="0">
                <a:solidFill>
                  <a:schemeClr val="bg1">
                    <a:lumMod val="50000"/>
                  </a:schemeClr>
                </a:solidFill>
              </a:rPr>
              <a:t> respons</a:t>
            </a:r>
            <a:endParaRPr lang="nl-NL" b="1" dirty="0">
              <a:solidFill>
                <a:schemeClr val="bg1">
                  <a:lumMod val="50000"/>
                </a:schemeClr>
              </a:solidFill>
            </a:endParaRPr>
          </a:p>
        </c:rich>
      </c:tx>
      <c:layout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Blad1!$O$78:$O$79</c:f>
              <c:strCache>
                <c:ptCount val="2"/>
                <c:pt idx="0">
                  <c:v>Ingevuld</c:v>
                </c:pt>
                <c:pt idx="1">
                  <c:v>Niet ingevuld</c:v>
                </c:pt>
              </c:strCache>
            </c:strRef>
          </c:cat>
          <c:val>
            <c:numRef>
              <c:f>Blad1!$P$78:$P$79</c:f>
              <c:numCache>
                <c:formatCode>0.0%</c:formatCode>
                <c:ptCount val="2"/>
                <c:pt idx="0">
                  <c:v>0.34020618556701</c:v>
                </c:pt>
                <c:pt idx="1">
                  <c:v>0.670103092783505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b="1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Bijdrage</a:t>
            </a:r>
            <a:r>
              <a:rPr lang="nl-NL" b="1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rPr>
              <a:t> buurtvereniging</a:t>
            </a:r>
            <a:endParaRPr lang="nl-NL" b="1" dirty="0">
              <a:ln>
                <a:noFill/>
              </a:ln>
              <a:solidFill>
                <a:schemeClr val="bg1">
                  <a:lumMod val="50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ln>
                <a:noFill/>
              </a:ln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Blad1!$B$75:$B$76</c:f>
              <c:strCache>
                <c:ptCount val="2"/>
                <c:pt idx="0">
                  <c:v>positieve bijdrage</c:v>
                </c:pt>
                <c:pt idx="1">
                  <c:v>geen bijdrage</c:v>
                </c:pt>
              </c:strCache>
            </c:strRef>
          </c:cat>
          <c:val>
            <c:numRef>
              <c:f>Blad1!$C$75:$C$76</c:f>
              <c:numCache>
                <c:formatCode>0%</c:formatCode>
                <c:ptCount val="2"/>
                <c:pt idx="0">
                  <c:v>0.876923076923077</c:v>
                </c:pt>
                <c:pt idx="1">
                  <c:v>0.123076923076923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b="1" dirty="0" smtClean="0">
                <a:solidFill>
                  <a:schemeClr val="bg1">
                    <a:lumMod val="50000"/>
                  </a:schemeClr>
                </a:solidFill>
              </a:rPr>
              <a:t>Ontwikkeling van de buurt</a:t>
            </a:r>
            <a:endParaRPr lang="nl-NL" b="1" dirty="0">
              <a:solidFill>
                <a:schemeClr val="bg1">
                  <a:lumMod val="50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Blad1!$B$86:$B$87</c:f>
              <c:strCache>
                <c:ptCount val="2"/>
                <c:pt idx="0">
                  <c:v>Negatieve ontwikkeling</c:v>
                </c:pt>
                <c:pt idx="1">
                  <c:v>Geen / positieve ontwikkeling</c:v>
                </c:pt>
              </c:strCache>
            </c:strRef>
          </c:cat>
          <c:val>
            <c:numRef>
              <c:f>Blad1!$C$86:$C$87</c:f>
              <c:numCache>
                <c:formatCode>0%</c:formatCode>
                <c:ptCount val="2"/>
                <c:pt idx="0">
                  <c:v>0.784615384615385</c:v>
                </c:pt>
                <c:pt idx="1">
                  <c:v>0.215384615384615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b="1" dirty="0" smtClean="0">
                <a:solidFill>
                  <a:schemeClr val="bg1">
                    <a:lumMod val="50000"/>
                  </a:schemeClr>
                </a:solidFill>
              </a:rPr>
              <a:t>Soort</a:t>
            </a:r>
            <a:r>
              <a:rPr lang="nl-NL" b="1" baseline="0" dirty="0" smtClean="0">
                <a:solidFill>
                  <a:schemeClr val="bg1">
                    <a:lumMod val="50000"/>
                  </a:schemeClr>
                </a:solidFill>
              </a:rPr>
              <a:t> negatieve ontwikkelingen</a:t>
            </a:r>
            <a:endParaRPr lang="nl-NL" b="1" dirty="0">
              <a:solidFill>
                <a:schemeClr val="bg1">
                  <a:lumMod val="50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Blad1!$B$89:$B$97</c:f>
              <c:strCache>
                <c:ptCount val="9"/>
                <c:pt idx="0">
                  <c:v>Verloop</c:v>
                </c:pt>
                <c:pt idx="1">
                  <c:v>Hard rijden / te veel verkeer</c:v>
                </c:pt>
                <c:pt idx="2">
                  <c:v>Geluidsoverlast</c:v>
                </c:pt>
                <c:pt idx="3">
                  <c:v>Toeristen</c:v>
                </c:pt>
                <c:pt idx="4">
                  <c:v>Parkeren</c:v>
                </c:pt>
                <c:pt idx="5">
                  <c:v>Vandalisme</c:v>
                </c:pt>
                <c:pt idx="6">
                  <c:v>Afval</c:v>
                </c:pt>
                <c:pt idx="7">
                  <c:v>Fietsen</c:v>
                </c:pt>
                <c:pt idx="8">
                  <c:v>Overig</c:v>
                </c:pt>
              </c:strCache>
            </c:strRef>
          </c:cat>
          <c:val>
            <c:numRef>
              <c:f>Blad1!$C$89:$C$97</c:f>
              <c:numCache>
                <c:formatCode>0.0%</c:formatCode>
                <c:ptCount val="9"/>
                <c:pt idx="0">
                  <c:v>0.00787401574803149</c:v>
                </c:pt>
                <c:pt idx="1">
                  <c:v>0.220472440944882</c:v>
                </c:pt>
                <c:pt idx="2">
                  <c:v>0.141732283464567</c:v>
                </c:pt>
                <c:pt idx="3">
                  <c:v>0.047244094488189</c:v>
                </c:pt>
                <c:pt idx="4">
                  <c:v>0.173228346456693</c:v>
                </c:pt>
                <c:pt idx="5">
                  <c:v>0.0866141732283464</c:v>
                </c:pt>
                <c:pt idx="6">
                  <c:v>0.062992125984252</c:v>
                </c:pt>
                <c:pt idx="7">
                  <c:v>0.078740157480315</c:v>
                </c:pt>
                <c:pt idx="8">
                  <c:v>0.181102362204724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b="1" dirty="0" smtClean="0">
                <a:solidFill>
                  <a:schemeClr val="bg1">
                    <a:lumMod val="50000"/>
                  </a:schemeClr>
                </a:solidFill>
              </a:rPr>
              <a:t>Samenstelling Buurtvereniging</a:t>
            </a:r>
            <a:endParaRPr lang="nl-NL" b="1" dirty="0">
              <a:solidFill>
                <a:schemeClr val="bg1">
                  <a:lumMod val="50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Blad1!$B$99:$B$101</c:f>
              <c:strCache>
                <c:ptCount val="3"/>
                <c:pt idx="0">
                  <c:v>Deze</c:v>
                </c:pt>
                <c:pt idx="1">
                  <c:v>Meer</c:v>
                </c:pt>
                <c:pt idx="2">
                  <c:v>Later meer</c:v>
                </c:pt>
              </c:strCache>
            </c:strRef>
          </c:cat>
          <c:val>
            <c:numRef>
              <c:f>Blad1!$C$99:$C$101</c:f>
              <c:numCache>
                <c:formatCode>0.0%</c:formatCode>
                <c:ptCount val="3"/>
                <c:pt idx="0">
                  <c:v>0.363636363636364</c:v>
                </c:pt>
                <c:pt idx="1">
                  <c:v>0.2</c:v>
                </c:pt>
                <c:pt idx="2">
                  <c:v>0.436363636363636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b="1" dirty="0" smtClean="0">
                <a:solidFill>
                  <a:schemeClr val="bg1">
                    <a:lumMod val="50000"/>
                  </a:schemeClr>
                </a:solidFill>
              </a:rPr>
              <a:t>Actieve</a:t>
            </a:r>
            <a:r>
              <a:rPr lang="nl-NL" b="1" baseline="0" dirty="0" smtClean="0">
                <a:solidFill>
                  <a:schemeClr val="bg1">
                    <a:lumMod val="50000"/>
                  </a:schemeClr>
                </a:solidFill>
              </a:rPr>
              <a:t> bijdrage Buurtvereniging</a:t>
            </a:r>
            <a:endParaRPr lang="nl-NL" b="1" dirty="0">
              <a:solidFill>
                <a:schemeClr val="bg1">
                  <a:lumMod val="50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Blad1!$B$103:$B$106</c:f>
              <c:strCache>
                <c:ptCount val="4"/>
                <c:pt idx="0">
                  <c:v>Vereniging</c:v>
                </c:pt>
                <c:pt idx="1">
                  <c:v>Bestuur</c:v>
                </c:pt>
                <c:pt idx="2">
                  <c:v>RvA</c:v>
                </c:pt>
                <c:pt idx="3">
                  <c:v>Niet</c:v>
                </c:pt>
              </c:strCache>
            </c:strRef>
          </c:cat>
          <c:val>
            <c:numRef>
              <c:f>Blad1!$C$103:$C$106</c:f>
              <c:numCache>
                <c:formatCode>0.0%</c:formatCode>
                <c:ptCount val="4"/>
                <c:pt idx="0">
                  <c:v>0.476923076923077</c:v>
                </c:pt>
                <c:pt idx="1">
                  <c:v>0.0923076923076923</c:v>
                </c:pt>
                <c:pt idx="2">
                  <c:v>0.0923076923076923</c:v>
                </c:pt>
                <c:pt idx="3">
                  <c:v>0.338461538461538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dirty="0" smtClean="0"/>
              <a:t>Waardering</a:t>
            </a:r>
            <a:r>
              <a:rPr lang="nl-NL" baseline="0" dirty="0" smtClean="0"/>
              <a:t> </a:t>
            </a:r>
            <a:r>
              <a:rPr lang="nl-NL" baseline="0" dirty="0" smtClean="0"/>
              <a:t>buurt per respondent</a:t>
            </a:r>
            <a:endParaRPr lang="nl-NL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Blad1!$J$3:$J$68</c:f>
              <c:numCache>
                <c:formatCode>General</c:formatCode>
                <c:ptCount val="66"/>
                <c:pt idx="0">
                  <c:v>8.0</c:v>
                </c:pt>
                <c:pt idx="1">
                  <c:v>8.5</c:v>
                </c:pt>
                <c:pt idx="2">
                  <c:v>7.5</c:v>
                </c:pt>
                <c:pt idx="3">
                  <c:v>7.0</c:v>
                </c:pt>
                <c:pt idx="4">
                  <c:v>7.0</c:v>
                </c:pt>
                <c:pt idx="5">
                  <c:v>7.0</c:v>
                </c:pt>
                <c:pt idx="6">
                  <c:v>8.0</c:v>
                </c:pt>
                <c:pt idx="7">
                  <c:v>8.0</c:v>
                </c:pt>
                <c:pt idx="8">
                  <c:v>7.0</c:v>
                </c:pt>
                <c:pt idx="9">
                  <c:v>6.0</c:v>
                </c:pt>
                <c:pt idx="10">
                  <c:v>9.0</c:v>
                </c:pt>
                <c:pt idx="11">
                  <c:v>8.0</c:v>
                </c:pt>
                <c:pt idx="12">
                  <c:v>5.0</c:v>
                </c:pt>
                <c:pt idx="13">
                  <c:v>8.0</c:v>
                </c:pt>
                <c:pt idx="14">
                  <c:v>8.0</c:v>
                </c:pt>
                <c:pt idx="15">
                  <c:v>8.0</c:v>
                </c:pt>
                <c:pt idx="16">
                  <c:v>10.0</c:v>
                </c:pt>
                <c:pt idx="17">
                  <c:v>8.0</c:v>
                </c:pt>
                <c:pt idx="18">
                  <c:v>6.0</c:v>
                </c:pt>
                <c:pt idx="19">
                  <c:v>8.0</c:v>
                </c:pt>
                <c:pt idx="20">
                  <c:v>6.0</c:v>
                </c:pt>
                <c:pt idx="21">
                  <c:v>9.0</c:v>
                </c:pt>
                <c:pt idx="22">
                  <c:v>7.0</c:v>
                </c:pt>
                <c:pt idx="23">
                  <c:v>7.0</c:v>
                </c:pt>
                <c:pt idx="24">
                  <c:v>8.0</c:v>
                </c:pt>
                <c:pt idx="25">
                  <c:v>7.0</c:v>
                </c:pt>
                <c:pt idx="26">
                  <c:v>8.5</c:v>
                </c:pt>
                <c:pt idx="27">
                  <c:v>8.0</c:v>
                </c:pt>
                <c:pt idx="28">
                  <c:v>8.5</c:v>
                </c:pt>
                <c:pt idx="29">
                  <c:v>8.0</c:v>
                </c:pt>
                <c:pt idx="30">
                  <c:v>8.0</c:v>
                </c:pt>
                <c:pt idx="31">
                  <c:v>8.0</c:v>
                </c:pt>
                <c:pt idx="32">
                  <c:v>9.0</c:v>
                </c:pt>
                <c:pt idx="33">
                  <c:v>7.0</c:v>
                </c:pt>
                <c:pt idx="34">
                  <c:v>7.5</c:v>
                </c:pt>
                <c:pt idx="35">
                  <c:v>8.0</c:v>
                </c:pt>
                <c:pt idx="36">
                  <c:v>9.0</c:v>
                </c:pt>
                <c:pt idx="37">
                  <c:v>8.0</c:v>
                </c:pt>
                <c:pt idx="38">
                  <c:v>8.0</c:v>
                </c:pt>
                <c:pt idx="39">
                  <c:v>7.0</c:v>
                </c:pt>
                <c:pt idx="40">
                  <c:v>8.0</c:v>
                </c:pt>
                <c:pt idx="41">
                  <c:v>7.0</c:v>
                </c:pt>
                <c:pt idx="42">
                  <c:v>8.0</c:v>
                </c:pt>
                <c:pt idx="43">
                  <c:v>8.0</c:v>
                </c:pt>
                <c:pt idx="44">
                  <c:v>8.0</c:v>
                </c:pt>
                <c:pt idx="45">
                  <c:v>7.0</c:v>
                </c:pt>
                <c:pt idx="46">
                  <c:v>8.0</c:v>
                </c:pt>
                <c:pt idx="47">
                  <c:v>8.0</c:v>
                </c:pt>
                <c:pt idx="48">
                  <c:v>8.0</c:v>
                </c:pt>
                <c:pt idx="49">
                  <c:v>8.0</c:v>
                </c:pt>
                <c:pt idx="50">
                  <c:v>6.0</c:v>
                </c:pt>
                <c:pt idx="51">
                  <c:v>9.0</c:v>
                </c:pt>
                <c:pt idx="52">
                  <c:v>8.0</c:v>
                </c:pt>
                <c:pt idx="53">
                  <c:v>8.0</c:v>
                </c:pt>
                <c:pt idx="54">
                  <c:v>8.0</c:v>
                </c:pt>
                <c:pt idx="55">
                  <c:v>10.0</c:v>
                </c:pt>
                <c:pt idx="56">
                  <c:v>7.0</c:v>
                </c:pt>
                <c:pt idx="57">
                  <c:v>9.0</c:v>
                </c:pt>
                <c:pt idx="60">
                  <c:v>7.0</c:v>
                </c:pt>
                <c:pt idx="61">
                  <c:v>7.0</c:v>
                </c:pt>
                <c:pt idx="62">
                  <c:v>9.0</c:v>
                </c:pt>
                <c:pt idx="63">
                  <c:v>8.0</c:v>
                </c:pt>
                <c:pt idx="64">
                  <c:v>8.0</c:v>
                </c:pt>
                <c:pt idx="65">
                  <c:v>8.0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7688928"/>
        <c:axId val="1237692864"/>
      </c:lineChart>
      <c:catAx>
        <c:axId val="123768892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37692864"/>
        <c:crosses val="autoZero"/>
        <c:auto val="1"/>
        <c:lblAlgn val="ctr"/>
        <c:lblOffset val="100"/>
        <c:noMultiLvlLbl val="0"/>
      </c:catAx>
      <c:valAx>
        <c:axId val="1237692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37688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69555-5C4E-6544-A5FD-86E09B36071F}" type="datetimeFigureOut">
              <a:rPr lang="nl-NL" smtClean="0"/>
              <a:t>12-10-19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7BE82-8B5B-ED4C-822E-5793BECF1B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1176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7BE82-8B5B-ED4C-822E-5793BECF1B3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3058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6472-955C-9D47-B5FC-40E8E28B40E7}" type="datetimeFigureOut">
              <a:rPr lang="nl-NL" smtClean="0"/>
              <a:t>12-10-19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ED1A-9771-114B-9E30-150DD70987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0899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6472-955C-9D47-B5FC-40E8E28B40E7}" type="datetimeFigureOut">
              <a:rPr lang="nl-NL" smtClean="0"/>
              <a:t>12-10-19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ED1A-9771-114B-9E30-150DD70987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7317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6472-955C-9D47-B5FC-40E8E28B40E7}" type="datetimeFigureOut">
              <a:rPr lang="nl-NL" smtClean="0"/>
              <a:t>12-10-19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ED1A-9771-114B-9E30-150DD70987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5038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6472-955C-9D47-B5FC-40E8E28B40E7}" type="datetimeFigureOut">
              <a:rPr lang="nl-NL" smtClean="0"/>
              <a:t>12-10-19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ED1A-9771-114B-9E30-150DD70987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8370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6472-955C-9D47-B5FC-40E8E28B40E7}" type="datetimeFigureOut">
              <a:rPr lang="nl-NL" smtClean="0"/>
              <a:t>12-10-19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ED1A-9771-114B-9E30-150DD70987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155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6472-955C-9D47-B5FC-40E8E28B40E7}" type="datetimeFigureOut">
              <a:rPr lang="nl-NL" smtClean="0"/>
              <a:t>12-10-19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ED1A-9771-114B-9E30-150DD70987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2043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6472-955C-9D47-B5FC-40E8E28B40E7}" type="datetimeFigureOut">
              <a:rPr lang="nl-NL" smtClean="0"/>
              <a:t>12-10-19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ED1A-9771-114B-9E30-150DD70987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6316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6472-955C-9D47-B5FC-40E8E28B40E7}" type="datetimeFigureOut">
              <a:rPr lang="nl-NL" smtClean="0"/>
              <a:t>12-10-19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ED1A-9771-114B-9E30-150DD70987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7220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6472-955C-9D47-B5FC-40E8E28B40E7}" type="datetimeFigureOut">
              <a:rPr lang="nl-NL" smtClean="0"/>
              <a:t>12-10-19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ED1A-9771-114B-9E30-150DD70987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994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6472-955C-9D47-B5FC-40E8E28B40E7}" type="datetimeFigureOut">
              <a:rPr lang="nl-NL" smtClean="0"/>
              <a:t>12-10-19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ED1A-9771-114B-9E30-150DD70987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0625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6472-955C-9D47-B5FC-40E8E28B40E7}" type="datetimeFigureOut">
              <a:rPr lang="nl-NL" smtClean="0"/>
              <a:t>12-10-19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ED1A-9771-114B-9E30-150DD70987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459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66472-955C-9D47-B5FC-40E8E28B40E7}" type="datetimeFigureOut">
              <a:rPr lang="nl-NL" smtClean="0"/>
              <a:t>12-10-19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8ED1A-9771-114B-9E30-150DD70987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6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690466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 rot="20146563">
            <a:off x="3251200" y="3541263"/>
            <a:ext cx="6786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 smtClean="0">
                <a:solidFill>
                  <a:schemeClr val="bg1"/>
                </a:solidFill>
              </a:rPr>
              <a:t>RESULTATEN BEWONERS ENQUETE</a:t>
            </a:r>
            <a:endParaRPr lang="nl-N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8530" y="551543"/>
            <a:ext cx="5185228" cy="59104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Beste Bergkwartier(der),</a:t>
            </a:r>
          </a:p>
          <a:p>
            <a:pPr marL="0" indent="0">
              <a:buNone/>
            </a:pPr>
            <a:endParaRPr lang="nl-NL" sz="1000" dirty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0" indent="0">
              <a:buNone/>
            </a:pP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De resultaten van de enquête die in augustus heeft plaatsgevonden onder de bewoners van de </a:t>
            </a:r>
            <a:r>
              <a:rPr lang="nl-NL" sz="1000" dirty="0" err="1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Menstraat</a:t>
            </a: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, Rijkmanstraat, Bergschild, Achter de Muren Zandpoort en Kerksteeg, zijn inmiddels bekend.</a:t>
            </a:r>
          </a:p>
          <a:p>
            <a:pPr marL="0" indent="0">
              <a:buNone/>
            </a:pPr>
            <a:r>
              <a:rPr lang="nl-NL" sz="1000" b="1" dirty="0" smtClean="0">
                <a:solidFill>
                  <a:srgbClr val="FFA51F"/>
                </a:solidFill>
                <a:latin typeface="Lato" charset="0"/>
                <a:ea typeface="Lato" charset="0"/>
                <a:cs typeface="Lato" charset="0"/>
              </a:rPr>
              <a:t>OVERALL RESPONS 67%</a:t>
            </a:r>
          </a:p>
          <a:p>
            <a:pPr marL="0" indent="0">
              <a:buNone/>
            </a:pP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Op basis van de respons van  67% kan met recht worden gesteld dat sprake is van een zeer actieve betrokkenheid van bewoners.</a:t>
            </a:r>
          </a:p>
          <a:p>
            <a:pPr marL="0" indent="0">
              <a:buNone/>
            </a:pP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Deze betrokkenheid wordt nog eens extra onderstreept, doordat maar liefst 66% van alle respondenten heeft aangegeven bereid te zijn een actieve rol te willen vervullen binnen een buurtvereniging.</a:t>
            </a:r>
          </a:p>
          <a:p>
            <a:pPr marL="0" indent="0">
              <a:buNone/>
            </a:pPr>
            <a:r>
              <a:rPr lang="nl-NL" sz="1000" b="1" dirty="0" smtClean="0">
                <a:solidFill>
                  <a:srgbClr val="FFA51F"/>
                </a:solidFill>
                <a:latin typeface="Lato" charset="0"/>
                <a:ea typeface="Lato" charset="0"/>
                <a:cs typeface="Lato" charset="0"/>
              </a:rPr>
              <a:t>TOP 5 AANDACHTSPUNTEN</a:t>
            </a:r>
          </a:p>
          <a:p>
            <a:pPr marL="0" indent="0">
              <a:buNone/>
            </a:pP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De 5 belangrijkste onderwerpen die volgens de bewoners aandacht vragen zijn:</a:t>
            </a:r>
            <a:endParaRPr lang="nl-NL" sz="1000" dirty="0">
              <a:latin typeface="Lato" charset="0"/>
              <a:ea typeface="Lato" charset="0"/>
              <a:cs typeface="Lato" charset="0"/>
            </a:endParaRPr>
          </a:p>
          <a:p>
            <a:pPr marL="800100" lvl="1" indent="-342900">
              <a:buAutoNum type="arabicPeriod"/>
            </a:pP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Hard 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rijden / te veel verkeer (22</a:t>
            </a: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%)</a:t>
            </a:r>
          </a:p>
          <a:p>
            <a:pPr marL="800100" lvl="1" indent="-342900">
              <a:buAutoNum type="arabicPeriod"/>
            </a:pP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Parkeren 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(17,3</a:t>
            </a: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%)</a:t>
            </a:r>
          </a:p>
          <a:p>
            <a:pPr marL="800100" lvl="1" indent="-342900">
              <a:buAutoNum type="arabicPeriod"/>
            </a:pP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Geluidsoverlast 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(14,2</a:t>
            </a: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%)</a:t>
            </a:r>
          </a:p>
          <a:p>
            <a:pPr marL="800100" lvl="1" indent="-342900">
              <a:buAutoNum type="arabicPeriod"/>
            </a:pP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Vandalisme 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(8,7</a:t>
            </a: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%)</a:t>
            </a:r>
          </a:p>
          <a:p>
            <a:pPr marL="800100" lvl="1" indent="-342900">
              <a:buAutoNum type="arabicPeriod"/>
            </a:pP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Stalling 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fietsen (7,9%)</a:t>
            </a:r>
          </a:p>
          <a:p>
            <a:pPr marL="0" indent="0">
              <a:buNone/>
            </a:pP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Een overzicht met alle resultaten van de </a:t>
            </a:r>
            <a:r>
              <a:rPr lang="nl-NL" sz="1000" dirty="0" err="1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enquete</a:t>
            </a: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 is als bijlage aan deze flyer toegevoegd.</a:t>
            </a:r>
          </a:p>
          <a:p>
            <a:pPr marL="0" indent="0">
              <a:buNone/>
            </a:pPr>
            <a:r>
              <a:rPr lang="nl-NL" sz="1000" b="1" dirty="0" smtClean="0">
                <a:solidFill>
                  <a:srgbClr val="FFA51F"/>
                </a:solidFill>
                <a:latin typeface="Lato" charset="0"/>
                <a:ea typeface="Lato" charset="0"/>
                <a:cs typeface="Lato" charset="0"/>
              </a:rPr>
              <a:t>CONCLUSIE</a:t>
            </a:r>
          </a:p>
          <a:p>
            <a:pPr marL="0" indent="0">
              <a:buNone/>
            </a:pP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Op basis van de overall resultaten van de bewoners-enquête, kan worden geconcludeerd dat er zowel een breed draagvlak is voor de oprichting van een buurtverenging. Deze zou in eerste instantie de bewoners van de </a:t>
            </a:r>
            <a:r>
              <a:rPr lang="nl-NL" sz="1000" dirty="0" err="1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Menstraat</a:t>
            </a: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, Rijkmanstraat, Bergschild, Achter de Muren Zandpoort moeten vertegenwoordigen.</a:t>
            </a:r>
          </a:p>
          <a:p>
            <a:pPr marL="0" indent="0">
              <a:buNone/>
            </a:pPr>
            <a:endParaRPr lang="is-IS" sz="1400" dirty="0" smtClean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>
              <a:buFont typeface="Wingdings" charset="2"/>
              <a:buChar char="§"/>
            </a:pPr>
            <a:endParaRPr lang="is-IS" sz="1400" dirty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0" indent="0">
              <a:buNone/>
            </a:pPr>
            <a:endParaRPr lang="nl-NL" sz="1400" dirty="0" smtClean="0">
              <a:latin typeface="Lato" charset="0"/>
              <a:ea typeface="Lato" charset="0"/>
              <a:cs typeface="Lato" charset="0"/>
            </a:endParaRPr>
          </a:p>
          <a:p>
            <a:pPr marL="0" indent="0">
              <a:buNone/>
            </a:pPr>
            <a:endParaRPr lang="nl-NL" sz="1400" dirty="0">
              <a:latin typeface="Lato" charset="0"/>
              <a:ea typeface="Lato" charset="0"/>
              <a:cs typeface="Lato" charset="0"/>
            </a:endParaRPr>
          </a:p>
          <a:p>
            <a:pPr marL="0" indent="0">
              <a:buNone/>
            </a:pPr>
            <a:endParaRPr lang="nl-NL" sz="1400" dirty="0" smtClean="0">
              <a:latin typeface="Lato" charset="0"/>
              <a:ea typeface="Lato" charset="0"/>
              <a:cs typeface="Lato" charset="0"/>
            </a:endParaRPr>
          </a:p>
          <a:p>
            <a:pPr marL="0" indent="0">
              <a:buNone/>
            </a:pPr>
            <a:endParaRPr lang="nl-NL" sz="1400" dirty="0" smtClean="0">
              <a:latin typeface="Lato" charset="0"/>
              <a:ea typeface="Lato" charset="0"/>
              <a:cs typeface="Lato" charset="0"/>
            </a:endParaRPr>
          </a:p>
          <a:p>
            <a:pPr marL="0" indent="0">
              <a:buNone/>
            </a:pPr>
            <a:endParaRPr lang="nl-NL" sz="1400" dirty="0" smtClean="0">
              <a:latin typeface="Lato" charset="0"/>
              <a:ea typeface="Lato" charset="0"/>
              <a:cs typeface="Lato" charset="0"/>
            </a:endParaRPr>
          </a:p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 flipH="1">
            <a:off x="6809374" y="1077635"/>
            <a:ext cx="5150395" cy="6006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 smtClean="0">
                <a:solidFill>
                  <a:srgbClr val="FFA51F"/>
                </a:solidFill>
                <a:latin typeface="Lato" charset="0"/>
                <a:ea typeface="Lato" charset="0"/>
                <a:cs typeface="Lato" charset="0"/>
              </a:rPr>
              <a:t>VERVOLGSTAPPEN</a:t>
            </a:r>
          </a:p>
          <a:p>
            <a:endParaRPr lang="nl-NL" sz="1000" dirty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De </a:t>
            </a:r>
            <a:r>
              <a:rPr lang="nl-NL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eerstvolgende stappen om tot de oprichting van deze buurtvereniging te komen zijn</a:t>
            </a:r>
            <a:r>
              <a:rPr lang="nl-NL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:</a:t>
            </a:r>
          </a:p>
          <a:p>
            <a:endParaRPr lang="nl-NL" sz="1000" dirty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is-IS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Uitnodigen van de bewoners die hebben aangegeven open te staan voor zitting in het bestuur dan wel de raad van advies</a:t>
            </a:r>
            <a:endParaRPr lang="nl-NL" sz="1000" dirty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is-IS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Opstellen concept statuten + concept akte van oprichting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is-IS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Bijeenroepen bewoners voor vergadering tot oprichting buurtvereniging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is-IS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Oprichtingsvergadering buurtvereniging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is-IS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Verkiesbaar stellen bestuur + raad van advies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is-IS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Kiezen bestuur en raad van advies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is-IS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Installatie bestuur en raad van advies</a:t>
            </a:r>
          </a:p>
          <a:p>
            <a:pPr lvl="1"/>
            <a:endParaRPr lang="is-IS" sz="1000" dirty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0" lvl="1" indent="0">
              <a:spcBef>
                <a:spcPts val="1000"/>
              </a:spcBef>
              <a:buNone/>
            </a:pPr>
            <a:r>
              <a:rPr lang="is-IS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Om u eveneens een beeld te geven van de geplande tijdlijn </a:t>
            </a:r>
            <a:r>
              <a:rPr lang="is-IS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voor elk van deze stappen </a:t>
            </a:r>
            <a:r>
              <a:rPr lang="is-IS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,is deze als </a:t>
            </a:r>
            <a:r>
              <a:rPr lang="is-IS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bijlage aan deze flyer </a:t>
            </a:r>
            <a:r>
              <a:rPr lang="is-IS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toegevoegd.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is-IS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De </a:t>
            </a:r>
            <a:r>
              <a:rPr lang="is-IS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komende periode gaat u dan ook zeker meer horen en/of lezen over de oprichting van de buurtvereniging</a:t>
            </a:r>
            <a:r>
              <a:rPr lang="is-IS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.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is-IS" sz="1000" b="1" dirty="0" smtClean="0">
                <a:solidFill>
                  <a:srgbClr val="FFA51F"/>
                </a:solidFill>
                <a:latin typeface="Lato" charset="0"/>
                <a:ea typeface="Lato" charset="0"/>
                <a:cs typeface="Lato" charset="0"/>
              </a:rPr>
              <a:t>DANK</a:t>
            </a:r>
            <a:endParaRPr lang="is-IS" sz="1000" b="1" dirty="0">
              <a:solidFill>
                <a:srgbClr val="FFA51F"/>
              </a:solidFill>
              <a:latin typeface="Lato" charset="0"/>
              <a:ea typeface="Lato" charset="0"/>
              <a:cs typeface="Lato" charset="0"/>
            </a:endParaRPr>
          </a:p>
          <a:p>
            <a:pPr marL="0" lvl="1" indent="0">
              <a:spcBef>
                <a:spcPts val="1000"/>
              </a:spcBef>
              <a:buNone/>
            </a:pPr>
            <a:r>
              <a:rPr lang="is-IS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Voor nu willen wij iedereen die </a:t>
            </a:r>
            <a:r>
              <a:rPr lang="is-IS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zijn of haar betrokkenheidheeft getoond door ons </a:t>
            </a:r>
            <a:r>
              <a:rPr lang="is-IS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te voorzien van zijn en/of haar beeld op onze buurt door </a:t>
            </a:r>
            <a:r>
              <a:rPr lang="is-IS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middel van het retourneren </a:t>
            </a:r>
            <a:r>
              <a:rPr lang="is-IS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van de bewoners-enquête, </a:t>
            </a:r>
            <a:r>
              <a:rPr lang="is-IS" sz="10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ontzettend bedanken</a:t>
            </a:r>
            <a:r>
              <a:rPr lang="is-IS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!</a:t>
            </a:r>
          </a:p>
          <a:p>
            <a:pPr marL="0" lvl="1" indent="0">
              <a:spcBef>
                <a:spcPts val="1000"/>
              </a:spcBef>
              <a:buNone/>
            </a:pPr>
            <a:endParaRPr lang="is-IS" sz="1000" dirty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0" lvl="1" indent="0">
              <a:spcBef>
                <a:spcPts val="1000"/>
              </a:spcBef>
              <a:buNone/>
            </a:pPr>
            <a:r>
              <a:rPr lang="is-IS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Initiatiefnemers Buurtvereniging Bergkwartier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is-IS" sz="1000" dirty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Antionette, Sabine, Bert, Peter, Marcel, Anton</a:t>
            </a:r>
          </a:p>
          <a:p>
            <a:endParaRPr lang="nl-NL" sz="1400" dirty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endParaRPr lang="nl-NL" dirty="0" smtClean="0"/>
          </a:p>
          <a:p>
            <a:r>
              <a:rPr lang="nl-NL" dirty="0" smtClean="0"/>
              <a:t>  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9844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1828806" y="601250"/>
            <a:ext cx="8732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Samenvatting respons </a:t>
            </a:r>
            <a:r>
              <a:rPr lang="nl-NL" sz="3200" b="1" dirty="0" err="1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Enquete</a:t>
            </a:r>
            <a:r>
              <a:rPr lang="nl-NL" sz="3200" b="1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 Buurtvereniging</a:t>
            </a:r>
            <a:endParaRPr lang="nl-NL" sz="3200" b="1" dirty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graphicFrame>
        <p:nvGraphicFramePr>
          <p:cNvPr id="5" name="Grafiek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920102"/>
              </p:ext>
            </p:extLst>
          </p:nvPr>
        </p:nvGraphicFramePr>
        <p:xfrm>
          <a:off x="6437085" y="1916481"/>
          <a:ext cx="5290458" cy="3682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fiek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321667"/>
              </p:ext>
            </p:extLst>
          </p:nvPr>
        </p:nvGraphicFramePr>
        <p:xfrm>
          <a:off x="304800" y="1916481"/>
          <a:ext cx="5529943" cy="3682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358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ek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6441163"/>
              </p:ext>
            </p:extLst>
          </p:nvPr>
        </p:nvGraphicFramePr>
        <p:xfrm>
          <a:off x="626301" y="1628381"/>
          <a:ext cx="4784943" cy="3795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iek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2403145"/>
              </p:ext>
            </p:extLst>
          </p:nvPr>
        </p:nvGraphicFramePr>
        <p:xfrm>
          <a:off x="5989516" y="1656566"/>
          <a:ext cx="5509365" cy="3767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5420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43"/>
            <a:ext cx="13295381" cy="8143421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graphicFrame>
        <p:nvGraphicFramePr>
          <p:cNvPr id="5" name="Grafiek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8843080"/>
              </p:ext>
            </p:extLst>
          </p:nvPr>
        </p:nvGraphicFramePr>
        <p:xfrm>
          <a:off x="184326" y="1202843"/>
          <a:ext cx="5674290" cy="3767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kstvak 1"/>
          <p:cNvSpPr txBox="1"/>
          <p:nvPr/>
        </p:nvSpPr>
        <p:spPr>
          <a:xfrm>
            <a:off x="8416695" y="2209750"/>
            <a:ext cx="3760197" cy="39703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Top 5 negatieve ontwikkelingen die </a:t>
            </a:r>
          </a:p>
          <a:p>
            <a:r>
              <a:rPr lang="nl-NL" b="1" dirty="0" smtClean="0">
                <a:solidFill>
                  <a:schemeClr val="bg1"/>
                </a:solidFill>
              </a:rPr>
              <a:t>aandacht vragen</a:t>
            </a:r>
          </a:p>
          <a:p>
            <a:pPr marL="342900" indent="-342900">
              <a:buAutoNum type="arabicPeriod"/>
            </a:pPr>
            <a:endParaRPr lang="nl-NL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nl-NL" dirty="0" smtClean="0">
                <a:solidFill>
                  <a:schemeClr val="bg1"/>
                </a:solidFill>
              </a:rPr>
              <a:t>Hard rijden / te veel verkeer (22%)</a:t>
            </a:r>
          </a:p>
          <a:p>
            <a:pPr marL="342900" indent="-342900">
              <a:buAutoNum type="arabicPeriod"/>
            </a:pPr>
            <a:r>
              <a:rPr lang="nl-NL" dirty="0" smtClean="0">
                <a:solidFill>
                  <a:schemeClr val="bg1"/>
                </a:solidFill>
              </a:rPr>
              <a:t>Parkeren (17,3%)</a:t>
            </a:r>
          </a:p>
          <a:p>
            <a:pPr marL="342900" indent="-342900">
              <a:buAutoNum type="arabicPeriod"/>
            </a:pPr>
            <a:r>
              <a:rPr lang="nl-NL" dirty="0" smtClean="0">
                <a:solidFill>
                  <a:schemeClr val="bg1"/>
                </a:solidFill>
              </a:rPr>
              <a:t>Geluidsoverlast (14,2%)</a:t>
            </a:r>
          </a:p>
          <a:p>
            <a:pPr marL="342900" indent="-342900">
              <a:buAutoNum type="arabicPeriod"/>
            </a:pPr>
            <a:r>
              <a:rPr lang="nl-NL" dirty="0" smtClean="0">
                <a:solidFill>
                  <a:schemeClr val="bg1"/>
                </a:solidFill>
              </a:rPr>
              <a:t>Vandalisme (8,7%)</a:t>
            </a:r>
          </a:p>
          <a:p>
            <a:pPr marL="342900" indent="-342900">
              <a:buAutoNum type="arabicPeriod"/>
            </a:pPr>
            <a:r>
              <a:rPr lang="nl-NL" dirty="0" smtClean="0">
                <a:solidFill>
                  <a:schemeClr val="bg1"/>
                </a:solidFill>
              </a:rPr>
              <a:t>Stalling fietsen (7,9%)</a:t>
            </a:r>
          </a:p>
          <a:p>
            <a:pPr marL="342900" indent="-342900">
              <a:buAutoNum type="arabicPeriod"/>
            </a:pPr>
            <a:endParaRPr lang="nl-NL" dirty="0"/>
          </a:p>
          <a:p>
            <a:pPr marL="342900" indent="-342900">
              <a:buAutoNum type="arabicPeriod"/>
            </a:pPr>
            <a:endParaRPr lang="nl-NL" dirty="0" smtClean="0"/>
          </a:p>
          <a:p>
            <a:pPr marL="342900" indent="-342900">
              <a:buAutoNum type="arabicPeriod"/>
            </a:pPr>
            <a:endParaRPr lang="nl-NL" dirty="0"/>
          </a:p>
          <a:p>
            <a:pPr marL="342900" indent="-342900">
              <a:buAutoNum type="arabicPeriod"/>
            </a:pPr>
            <a:endParaRPr lang="nl-NL" dirty="0" smtClean="0"/>
          </a:p>
          <a:p>
            <a:pPr marL="342900" indent="-342900">
              <a:buAutoNum type="arabicPeriod"/>
            </a:pPr>
            <a:endParaRPr lang="nl-NL" dirty="0"/>
          </a:p>
          <a:p>
            <a:pPr marL="342900" indent="-342900">
              <a:buAutoNum type="arabicPeriod"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9441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ek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145145"/>
              </p:ext>
            </p:extLst>
          </p:nvPr>
        </p:nvGraphicFramePr>
        <p:xfrm>
          <a:off x="315238" y="1493728"/>
          <a:ext cx="5127620" cy="3557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fiek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770174"/>
              </p:ext>
            </p:extLst>
          </p:nvPr>
        </p:nvGraphicFramePr>
        <p:xfrm>
          <a:off x="6604000" y="1493728"/>
          <a:ext cx="5152571" cy="3557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5713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ek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5478857"/>
              </p:ext>
            </p:extLst>
          </p:nvPr>
        </p:nvGraphicFramePr>
        <p:xfrm>
          <a:off x="1848285" y="1028129"/>
          <a:ext cx="8761658" cy="448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030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828806" y="375782"/>
            <a:ext cx="8732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Samenvatting respons </a:t>
            </a:r>
            <a:r>
              <a:rPr lang="nl-NL" sz="3200" b="1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Enquête </a:t>
            </a:r>
            <a:r>
              <a:rPr lang="nl-NL" sz="3200" b="1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Buurtvereniging</a:t>
            </a:r>
            <a:endParaRPr lang="nl-NL" sz="3200" b="1" dirty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189974" y="1014610"/>
            <a:ext cx="9983242" cy="523220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>
                    <a:lumMod val="50000"/>
                  </a:schemeClr>
                </a:solidFill>
              </a:rPr>
              <a:t>Conclusies</a:t>
            </a:r>
          </a:p>
          <a:p>
            <a:endParaRPr lang="nl-NL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Gegeven het onderwerp – een veilige &amp; gezonde leefomgeving – is een overall </a:t>
            </a: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respons </a:t>
            </a: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van</a:t>
            </a: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34% </a:t>
            </a: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matig (66 respondenten op een totaal van 194 woonadressen)</a:t>
            </a:r>
            <a:endParaRPr lang="is-IS" sz="1400" dirty="0" smtClean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>
              <a:buFont typeface="Wingdings" charset="2"/>
              <a:buChar char="§"/>
            </a:pPr>
            <a:endParaRPr lang="nl-NL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Respons Menstraat (45%) en Bergschild (44%) is </a:t>
            </a: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redelijk</a:t>
            </a:r>
            <a:endParaRPr lang="is-IS" sz="1400" dirty="0" smtClean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>
              <a:buFont typeface="Wingdings" charset="2"/>
              <a:buChar char="§"/>
            </a:pPr>
            <a:endParaRPr lang="nl-NL" sz="1400" dirty="0" smtClean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Respons Rijkmanstraat en Achter de Muren Zandpoort zou moeten worden gecorrigeerd voor studenten </a:t>
            </a: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appartementen</a:t>
            </a:r>
          </a:p>
          <a:p>
            <a:pPr marL="285750" indent="-285750">
              <a:buFont typeface="Wingdings" charset="2"/>
              <a:buChar char="§"/>
            </a:pPr>
            <a:endParaRPr lang="is-IS" sz="1400" dirty="0" smtClean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66% van de bewoners die de enquete hebben ingevuld, wil een actieve bijdrage leveren binnen een eventueel op te richten buurtvereniging</a:t>
            </a:r>
            <a:endParaRPr lang="is-IS" sz="1400" dirty="0" smtClean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>
              <a:buFont typeface="Wingdings" charset="2"/>
              <a:buChar char="§"/>
            </a:pPr>
            <a:endParaRPr lang="nl-NL" sz="1400" dirty="0" smtClean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Draagvlak voor oprichting van een buurtvereniging wordt als voldoende bestempeld, mede tegen de achtergrond van de score van 66% die een actieve bijdrage zou willen leveren aan een buurtvereniging</a:t>
            </a:r>
          </a:p>
          <a:p>
            <a:pPr marL="285750" indent="-285750">
              <a:buFont typeface="Wingdings" charset="2"/>
              <a:buChar char="§"/>
            </a:pPr>
            <a:endParaRPr lang="nl-NL" sz="1400" dirty="0" smtClean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Belangrijkste onderwerpen die spelen: 1. verkeer (snelheid + hoeveelheid) 2. parkeren; 3. geluid; 4. vandalisme; 5. </a:t>
            </a: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stalling fietsen</a:t>
            </a:r>
            <a:endParaRPr lang="is-IS" sz="1400" dirty="0" smtClean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>
              <a:buFont typeface="Wingdings" charset="2"/>
              <a:buChar char="§"/>
            </a:pPr>
            <a:endParaRPr lang="nl-NL" sz="1400" dirty="0" smtClean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Meerderheid van de bewoners geeft voorlopig de voorkeur aan </a:t>
            </a: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een buurtvereniging die de straten Menstraat, Rijkmanstraat, Bergschild, Achter de Muren Zandpoort en Kerksteeg vertegenwoordigt</a:t>
            </a:r>
            <a:endParaRPr lang="is-IS" sz="1400" dirty="0" smtClean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>
              <a:buFont typeface="Wingdings" charset="2"/>
              <a:buChar char="§"/>
            </a:pPr>
            <a:endParaRPr lang="nl-NL" sz="1400" dirty="0" smtClean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Er is voldoende draagvlak voor de oprichting van een buurtvereniging op basis van de resultaten van de </a:t>
            </a: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enquête</a:t>
            </a:r>
            <a:endParaRPr lang="is-IS" sz="1400" dirty="0" smtClean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>
              <a:buFont typeface="Wingdings" charset="2"/>
              <a:buChar char="§"/>
            </a:pPr>
            <a:endParaRPr lang="nl-NL" dirty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16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828806" y="601250"/>
            <a:ext cx="8272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 smtClean="0">
                <a:solidFill>
                  <a:schemeClr val="bg1">
                    <a:lumMod val="50000"/>
                  </a:schemeClr>
                </a:solidFill>
              </a:rPr>
              <a:t>Samenvatting respons </a:t>
            </a:r>
            <a:r>
              <a:rPr lang="nl-NL" sz="3200" b="1" dirty="0" err="1" smtClean="0">
                <a:solidFill>
                  <a:schemeClr val="bg1">
                    <a:lumMod val="50000"/>
                  </a:schemeClr>
                </a:solidFill>
              </a:rPr>
              <a:t>Enquete</a:t>
            </a:r>
            <a:r>
              <a:rPr lang="nl-NL" sz="3200" b="1" dirty="0" smtClean="0">
                <a:solidFill>
                  <a:schemeClr val="bg1">
                    <a:lumMod val="50000"/>
                  </a:schemeClr>
                </a:solidFill>
              </a:rPr>
              <a:t> Buurtvereniging</a:t>
            </a:r>
            <a:endParaRPr lang="nl-NL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189974" y="1290182"/>
            <a:ext cx="9983242" cy="409342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Vervolg(acties)</a:t>
            </a:r>
          </a:p>
          <a:p>
            <a:endParaRPr lang="nl-NL" sz="1400" dirty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endParaRPr lang="nl-NL" sz="1400" dirty="0" smtClean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Overleg met Henk Hengeveld inzake zijn ervaringen met de oprichting van de buurtvereniging in het Noorderbergkwartier</a:t>
            </a:r>
          </a:p>
          <a:p>
            <a:pPr marL="285750" indent="-285750">
              <a:buFont typeface="Wingdings" charset="2"/>
              <a:buChar char="§"/>
            </a:pPr>
            <a:endParaRPr lang="is-IS" sz="1400" dirty="0" smtClean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Delen van de resultaten met de bewoners + gemeente (wijk manager Esther Lagendijk)</a:t>
            </a:r>
          </a:p>
          <a:p>
            <a:pPr marL="285750" indent="-285750">
              <a:buFont typeface="Wingdings" charset="2"/>
              <a:buChar char="§"/>
            </a:pPr>
            <a:endParaRPr lang="nl-NL" sz="1400" dirty="0" smtClean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Uitnodigen van de bewoners die hebben aangegeven open te staan voor zitting in ’t bestuur dan wel de raad van advies</a:t>
            </a:r>
          </a:p>
          <a:p>
            <a:pPr marL="285750" indent="-285750">
              <a:buFont typeface="Wingdings" charset="2"/>
              <a:buChar char="§"/>
            </a:pPr>
            <a:endParaRPr lang="nl-NL" sz="1400" dirty="0" smtClean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Opstellen concept statuten + concept akte van oprichting</a:t>
            </a:r>
          </a:p>
          <a:p>
            <a:pPr marL="285750" indent="-285750">
              <a:buFont typeface="Wingdings" charset="2"/>
              <a:buChar char="§"/>
            </a:pPr>
            <a:endParaRPr lang="is-IS" sz="1400" dirty="0" smtClean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Bijeenroepen bewoners voor vergadering tot oprichting</a:t>
            </a:r>
          </a:p>
          <a:p>
            <a:pPr marL="285750" indent="-285750">
              <a:buFont typeface="Wingdings" charset="2"/>
              <a:buChar char="§"/>
            </a:pPr>
            <a:endParaRPr lang="is-IS" sz="1400" dirty="0" smtClean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Verkiesbaar stellen bestuur + raad van advies</a:t>
            </a:r>
          </a:p>
          <a:p>
            <a:pPr marL="285750" indent="-285750">
              <a:buFont typeface="Wingdings" charset="2"/>
              <a:buChar char="§"/>
            </a:pPr>
            <a:endParaRPr lang="nl-NL" sz="1400" dirty="0" smtClean="0">
              <a:solidFill>
                <a:schemeClr val="bg1">
                  <a:lumMod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s-IS" sz="1400" dirty="0" smtClean="0"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…......................................................................................................................</a:t>
            </a:r>
          </a:p>
          <a:p>
            <a:pPr marL="285750" indent="-285750">
              <a:buFont typeface="Wingdings" charset="2"/>
              <a:buChar char="§"/>
            </a:pPr>
            <a:endParaRPr lang="nl-NL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4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7525</TotalTime>
  <Words>702</Words>
  <Application>Microsoft Macintosh PowerPoint</Application>
  <PresentationFormat>Breedbeeld</PresentationFormat>
  <Paragraphs>104</Paragraphs>
  <Slides>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5" baseType="lpstr">
      <vt:lpstr>Calibri</vt:lpstr>
      <vt:lpstr>Calibri Light</vt:lpstr>
      <vt:lpstr>Lato</vt:lpstr>
      <vt:lpstr>Wingdings</vt:lpstr>
      <vt:lpstr>Arial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Anton Slager</dc:creator>
  <cp:lastModifiedBy>Anton Slager</cp:lastModifiedBy>
  <cp:revision>30</cp:revision>
  <cp:lastPrinted>2019-09-19T04:47:23Z</cp:lastPrinted>
  <dcterms:created xsi:type="dcterms:W3CDTF">2019-09-18T14:05:49Z</dcterms:created>
  <dcterms:modified xsi:type="dcterms:W3CDTF">2019-10-12T13:55:04Z</dcterms:modified>
</cp:coreProperties>
</file>